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918400" cy="164592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978" kern="1200">
        <a:solidFill>
          <a:schemeClr val="tx1"/>
        </a:solidFill>
        <a:latin typeface="Arial" charset="0"/>
        <a:ea typeface="+mn-ea"/>
        <a:cs typeface="+mn-cs"/>
      </a:defRPr>
    </a:lvl1pPr>
    <a:lvl2pPr marL="293888" algn="l" rtl="0" fontAlgn="base">
      <a:spcBef>
        <a:spcPct val="0"/>
      </a:spcBef>
      <a:spcAft>
        <a:spcPct val="0"/>
      </a:spcAft>
      <a:defRPr sz="5978" kern="1200">
        <a:solidFill>
          <a:schemeClr val="tx1"/>
        </a:solidFill>
        <a:latin typeface="Arial" charset="0"/>
        <a:ea typeface="+mn-ea"/>
        <a:cs typeface="+mn-cs"/>
      </a:defRPr>
    </a:lvl2pPr>
    <a:lvl3pPr marL="587776" algn="l" rtl="0" fontAlgn="base">
      <a:spcBef>
        <a:spcPct val="0"/>
      </a:spcBef>
      <a:spcAft>
        <a:spcPct val="0"/>
      </a:spcAft>
      <a:defRPr sz="5978" kern="1200">
        <a:solidFill>
          <a:schemeClr val="tx1"/>
        </a:solidFill>
        <a:latin typeface="Arial" charset="0"/>
        <a:ea typeface="+mn-ea"/>
        <a:cs typeface="+mn-cs"/>
      </a:defRPr>
    </a:lvl3pPr>
    <a:lvl4pPr marL="881664" algn="l" rtl="0" fontAlgn="base">
      <a:spcBef>
        <a:spcPct val="0"/>
      </a:spcBef>
      <a:spcAft>
        <a:spcPct val="0"/>
      </a:spcAft>
      <a:defRPr sz="5978" kern="1200">
        <a:solidFill>
          <a:schemeClr val="tx1"/>
        </a:solidFill>
        <a:latin typeface="Arial" charset="0"/>
        <a:ea typeface="+mn-ea"/>
        <a:cs typeface="+mn-cs"/>
      </a:defRPr>
    </a:lvl4pPr>
    <a:lvl5pPr marL="1175553" algn="l" rtl="0" fontAlgn="base">
      <a:spcBef>
        <a:spcPct val="0"/>
      </a:spcBef>
      <a:spcAft>
        <a:spcPct val="0"/>
      </a:spcAft>
      <a:defRPr sz="5978" kern="1200">
        <a:solidFill>
          <a:schemeClr val="tx1"/>
        </a:solidFill>
        <a:latin typeface="Arial" charset="0"/>
        <a:ea typeface="+mn-ea"/>
        <a:cs typeface="+mn-cs"/>
      </a:defRPr>
    </a:lvl5pPr>
    <a:lvl6pPr marL="1469441" algn="l" defTabSz="587776" rtl="0" eaLnBrk="1" latinLnBrk="0" hangingPunct="1">
      <a:defRPr sz="5978" kern="1200">
        <a:solidFill>
          <a:schemeClr val="tx1"/>
        </a:solidFill>
        <a:latin typeface="Arial" charset="0"/>
        <a:ea typeface="+mn-ea"/>
        <a:cs typeface="+mn-cs"/>
      </a:defRPr>
    </a:lvl6pPr>
    <a:lvl7pPr marL="1763329" algn="l" defTabSz="587776" rtl="0" eaLnBrk="1" latinLnBrk="0" hangingPunct="1">
      <a:defRPr sz="5978" kern="1200">
        <a:solidFill>
          <a:schemeClr val="tx1"/>
        </a:solidFill>
        <a:latin typeface="Arial" charset="0"/>
        <a:ea typeface="+mn-ea"/>
        <a:cs typeface="+mn-cs"/>
      </a:defRPr>
    </a:lvl7pPr>
    <a:lvl8pPr marL="2057217" algn="l" defTabSz="587776" rtl="0" eaLnBrk="1" latinLnBrk="0" hangingPunct="1">
      <a:defRPr sz="5978" kern="1200">
        <a:solidFill>
          <a:schemeClr val="tx1"/>
        </a:solidFill>
        <a:latin typeface="Arial" charset="0"/>
        <a:ea typeface="+mn-ea"/>
        <a:cs typeface="+mn-cs"/>
      </a:defRPr>
    </a:lvl8pPr>
    <a:lvl9pPr marL="2351105" algn="l" defTabSz="587776" rtl="0" eaLnBrk="1" latinLnBrk="0" hangingPunct="1">
      <a:defRPr sz="5978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4B7"/>
    <a:srgbClr val="00279F"/>
    <a:srgbClr val="1B4297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8" autoAdjust="0"/>
    <p:restoredTop sz="94660"/>
  </p:normalViewPr>
  <p:slideViewPr>
    <p:cSldViewPr>
      <p:cViewPr>
        <p:scale>
          <a:sx n="60" d="100"/>
          <a:sy n="60" d="100"/>
        </p:scale>
        <p:origin x="-2026" y="-917"/>
      </p:cViewPr>
      <p:guideLst>
        <p:guide orient="horz" pos="518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092" y="5113338"/>
            <a:ext cx="27980217" cy="3527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84" y="9326563"/>
            <a:ext cx="23042033" cy="4206875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  <a:lvl6pPr marL="1143000" indent="0" algn="ctr">
              <a:buNone/>
              <a:defRPr/>
            </a:lvl6pPr>
            <a:lvl7pPr marL="1371600" indent="0" algn="ctr">
              <a:buNone/>
              <a:defRPr/>
            </a:lvl7pPr>
            <a:lvl8pPr marL="1600200" indent="0" algn="ctr">
              <a:buNone/>
              <a:defRPr/>
            </a:lvl8pPr>
            <a:lvl9pPr marL="1828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70CFF-4E64-486D-B554-A7F2DDDA7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4FAD9-F761-4B01-AA1F-81BE16ABC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658813"/>
            <a:ext cx="7406217" cy="140438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767" y="658813"/>
            <a:ext cx="22118109" cy="140438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23D0F-8732-405D-BC73-01613A6D2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B82B-EE35-4BD3-9BF3-B81398838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0576720"/>
            <a:ext cx="27980217" cy="3268663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6976269"/>
            <a:ext cx="27980217" cy="3600450"/>
          </a:xfrm>
        </p:spPr>
        <p:txBody>
          <a:bodyPr anchor="b"/>
          <a:lstStyle>
            <a:lvl1pPr marL="0" indent="0">
              <a:buNone/>
              <a:defRPr sz="1000"/>
            </a:lvl1pPr>
            <a:lvl2pPr marL="228600" indent="0">
              <a:buNone/>
              <a:defRPr sz="900"/>
            </a:lvl2pPr>
            <a:lvl3pPr marL="457200" indent="0">
              <a:buNone/>
              <a:defRPr sz="800"/>
            </a:lvl3pPr>
            <a:lvl4pPr marL="685800" indent="0">
              <a:buNone/>
              <a:defRPr sz="700"/>
            </a:lvl4pPr>
            <a:lvl5pPr marL="914400" indent="0">
              <a:buNone/>
              <a:defRPr sz="700"/>
            </a:lvl5pPr>
            <a:lvl6pPr marL="1143000" indent="0">
              <a:buNone/>
              <a:defRPr sz="700"/>
            </a:lvl6pPr>
            <a:lvl7pPr marL="1371600" indent="0">
              <a:buNone/>
              <a:defRPr sz="700"/>
            </a:lvl7pPr>
            <a:lvl8pPr marL="1600200" indent="0">
              <a:buNone/>
              <a:defRPr sz="700"/>
            </a:lvl8pPr>
            <a:lvl9pPr marL="18288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632E7-78DE-49CB-8641-00D3ED0C2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767" y="3840163"/>
            <a:ext cx="14761634" cy="1086246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01" y="3840163"/>
            <a:ext cx="14762692" cy="1086246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9837-A60C-4A51-9160-AEBEF4A6A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658813"/>
            <a:ext cx="29626983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09" y="3684588"/>
            <a:ext cx="14544675" cy="15351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709" y="5219701"/>
            <a:ext cx="14544675" cy="948293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668" y="3684588"/>
            <a:ext cx="14551025" cy="15351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668" y="5219701"/>
            <a:ext cx="14551025" cy="948293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11B9-D551-4DA8-A044-6004E62CB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A4BA-99BB-4321-885F-0FCD11B7A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817-46FD-4CF8-A2E7-6291CB1FB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655638"/>
            <a:ext cx="10829925" cy="278844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392" y="655638"/>
            <a:ext cx="18402300" cy="1404699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09" y="3444082"/>
            <a:ext cx="10829925" cy="11258550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C48CC-314D-44BF-BB6B-4C55A052C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59" y="11521282"/>
            <a:ext cx="19750617" cy="136048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659" y="1470820"/>
            <a:ext cx="19750617" cy="9875044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659" y="12881770"/>
            <a:ext cx="19750617" cy="1931194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0DE0-FE06-46F3-8C06-9A9A046C0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635" y="658813"/>
            <a:ext cx="296263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635" y="3840163"/>
            <a:ext cx="29626322" cy="1086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635" y="14988382"/>
            <a:ext cx="7680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835" y="14988382"/>
            <a:ext cx="104239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2235" y="14988382"/>
            <a:ext cx="7680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>
              <a:defRPr sz="3600"/>
            </a:lvl1pPr>
          </a:lstStyle>
          <a:p>
            <a:pPr>
              <a:defRPr/>
            </a:pPr>
            <a:fld id="{C949C38F-52D0-4702-ACC1-27789BD30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51088" rtl="0" eaLnBrk="0" fontAlgn="base" hangingPunct="0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351088" rtl="0" eaLnBrk="0" fontAlgn="base" hangingPunct="0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2pPr>
      <a:lvl3pPr algn="ctr" defTabSz="2351088" rtl="0" eaLnBrk="0" fontAlgn="base" hangingPunct="0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3pPr>
      <a:lvl4pPr algn="ctr" defTabSz="2351088" rtl="0" eaLnBrk="0" fontAlgn="base" hangingPunct="0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4pPr>
      <a:lvl5pPr algn="ctr" defTabSz="2351088" rtl="0" eaLnBrk="0" fontAlgn="base" hangingPunct="0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5pPr>
      <a:lvl6pPr marL="228600" algn="ctr" defTabSz="2351088" rtl="0" fontAlgn="base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6pPr>
      <a:lvl7pPr marL="457200" algn="ctr" defTabSz="2351088" rtl="0" fontAlgn="base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7pPr>
      <a:lvl8pPr marL="685800" algn="ctr" defTabSz="2351088" rtl="0" fontAlgn="base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8pPr>
      <a:lvl9pPr marL="914400" algn="ctr" defTabSz="2351088" rtl="0" fontAlgn="base">
        <a:spcBef>
          <a:spcPct val="0"/>
        </a:spcBef>
        <a:spcAft>
          <a:spcPct val="0"/>
        </a:spcAft>
        <a:defRPr sz="11300">
          <a:solidFill>
            <a:schemeClr val="tx2"/>
          </a:solidFill>
          <a:latin typeface="Arial" charset="0"/>
        </a:defRPr>
      </a:lvl9pPr>
    </p:titleStyle>
    <p:bodyStyle>
      <a:lvl1pPr marL="881857" indent="-881857" algn="l" defTabSz="2351088" rtl="0" eaLnBrk="0" fontAlgn="base" hangingPunct="0">
        <a:spcBef>
          <a:spcPct val="20000"/>
        </a:spcBef>
        <a:spcAft>
          <a:spcPct val="0"/>
        </a:spcAft>
        <a:buChar char="•"/>
        <a:defRPr sz="8250">
          <a:solidFill>
            <a:schemeClr val="tx1"/>
          </a:solidFill>
          <a:latin typeface="+mn-lt"/>
          <a:ea typeface="+mn-ea"/>
          <a:cs typeface="+mn-cs"/>
        </a:defRPr>
      </a:lvl1pPr>
      <a:lvl2pPr marL="1910557" indent="-735013" algn="l" defTabSz="2351088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2pPr>
      <a:lvl3pPr marL="2939257" indent="-588169" algn="l" defTabSz="2351088" rtl="0" eaLnBrk="0" fontAlgn="base" hangingPunct="0">
        <a:spcBef>
          <a:spcPct val="20000"/>
        </a:spcBef>
        <a:spcAft>
          <a:spcPct val="0"/>
        </a:spcAft>
        <a:buChar char="•"/>
        <a:defRPr sz="6150">
          <a:solidFill>
            <a:schemeClr val="tx1"/>
          </a:solidFill>
          <a:latin typeface="+mn-lt"/>
        </a:defRPr>
      </a:lvl3pPr>
      <a:lvl4pPr marL="4114800" indent="-588169" algn="l" defTabSz="2351088" rtl="0" eaLnBrk="0" fontAlgn="base" hangingPunct="0">
        <a:spcBef>
          <a:spcPct val="20000"/>
        </a:spcBef>
        <a:spcAft>
          <a:spcPct val="0"/>
        </a:spcAft>
        <a:buChar char="–"/>
        <a:defRPr sz="5150">
          <a:solidFill>
            <a:schemeClr val="tx1"/>
          </a:solidFill>
          <a:latin typeface="+mn-lt"/>
        </a:defRPr>
      </a:lvl4pPr>
      <a:lvl5pPr marL="5290344" indent="-587375" algn="l" defTabSz="2351088" rtl="0" eaLnBrk="0" fontAlgn="base" hangingPunct="0">
        <a:spcBef>
          <a:spcPct val="20000"/>
        </a:spcBef>
        <a:spcAft>
          <a:spcPct val="0"/>
        </a:spcAft>
        <a:buChar char="»"/>
        <a:defRPr sz="5150">
          <a:solidFill>
            <a:schemeClr val="tx1"/>
          </a:solidFill>
          <a:latin typeface="+mn-lt"/>
        </a:defRPr>
      </a:lvl5pPr>
      <a:lvl6pPr marL="5518944" indent="-587375" algn="l" defTabSz="2351088" rtl="0" fontAlgn="base">
        <a:spcBef>
          <a:spcPct val="20000"/>
        </a:spcBef>
        <a:spcAft>
          <a:spcPct val="0"/>
        </a:spcAft>
        <a:buChar char="»"/>
        <a:defRPr sz="5150">
          <a:solidFill>
            <a:schemeClr val="tx1"/>
          </a:solidFill>
          <a:latin typeface="+mn-lt"/>
        </a:defRPr>
      </a:lvl6pPr>
      <a:lvl7pPr marL="5747544" indent="-587375" algn="l" defTabSz="2351088" rtl="0" fontAlgn="base">
        <a:spcBef>
          <a:spcPct val="20000"/>
        </a:spcBef>
        <a:spcAft>
          <a:spcPct val="0"/>
        </a:spcAft>
        <a:buChar char="»"/>
        <a:defRPr sz="5150">
          <a:solidFill>
            <a:schemeClr val="tx1"/>
          </a:solidFill>
          <a:latin typeface="+mn-lt"/>
        </a:defRPr>
      </a:lvl7pPr>
      <a:lvl8pPr marL="5976144" indent="-587375" algn="l" defTabSz="2351088" rtl="0" fontAlgn="base">
        <a:spcBef>
          <a:spcPct val="20000"/>
        </a:spcBef>
        <a:spcAft>
          <a:spcPct val="0"/>
        </a:spcAft>
        <a:buChar char="»"/>
        <a:defRPr sz="5150">
          <a:solidFill>
            <a:schemeClr val="tx1"/>
          </a:solidFill>
          <a:latin typeface="+mn-lt"/>
        </a:defRPr>
      </a:lvl8pPr>
      <a:lvl9pPr marL="6204744" indent="-587375" algn="l" defTabSz="2351088" rtl="0" fontAlgn="base">
        <a:spcBef>
          <a:spcPct val="20000"/>
        </a:spcBef>
        <a:spcAft>
          <a:spcPct val="0"/>
        </a:spcAft>
        <a:buChar char="»"/>
        <a:defRPr sz="51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5"/>
          <p:cNvSpPr>
            <a:spLocks noChangeArrowheads="1"/>
          </p:cNvSpPr>
          <p:nvPr/>
        </p:nvSpPr>
        <p:spPr bwMode="auto">
          <a:xfrm>
            <a:off x="381000" y="266701"/>
            <a:ext cx="32156400" cy="230505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 b="1">
              <a:latin typeface="Times New Roman" pitchFamily="18" charset="0"/>
            </a:endParaRPr>
          </a:p>
        </p:txBody>
      </p:sp>
      <p:sp>
        <p:nvSpPr>
          <p:cNvPr id="3107" name="Rectangle 6"/>
          <p:cNvSpPr>
            <a:spLocks noChangeArrowheads="1"/>
          </p:cNvSpPr>
          <p:nvPr/>
        </p:nvSpPr>
        <p:spPr bwMode="auto">
          <a:xfrm>
            <a:off x="6116638" y="336097"/>
            <a:ext cx="20707350" cy="604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497" tIns="24795" rIns="50497" bIns="24795">
            <a:spAutoFit/>
          </a:bodyPr>
          <a:lstStyle/>
          <a:p>
            <a:pPr algn="ctr" defTabSz="512763" eaLnBrk="0" hangingPunct="0"/>
            <a:r>
              <a:rPr lang="en-US" sz="3600" b="1" dirty="0">
                <a:solidFill>
                  <a:srgbClr val="00279F"/>
                </a:solidFill>
                <a:cs typeface="Times New Roman" pitchFamily="18" charset="0"/>
              </a:rPr>
              <a:t>Title</a:t>
            </a:r>
          </a:p>
        </p:txBody>
      </p:sp>
      <p:sp>
        <p:nvSpPr>
          <p:cNvPr id="3108" name="Rectangle 7"/>
          <p:cNvSpPr>
            <a:spLocks noChangeArrowheads="1"/>
          </p:cNvSpPr>
          <p:nvPr/>
        </p:nvSpPr>
        <p:spPr bwMode="auto">
          <a:xfrm>
            <a:off x="12071350" y="1007996"/>
            <a:ext cx="8845550" cy="131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3699" tIns="26848" rIns="53699" bIns="26848">
            <a:spAutoFit/>
          </a:bodyPr>
          <a:lstStyle/>
          <a:p>
            <a:pPr algn="ctr" defTabSz="538957" eaLnBrk="0" hangingPunct="0">
              <a:spcBef>
                <a:spcPts val="600"/>
              </a:spcBef>
            </a:pPr>
            <a:r>
              <a:rPr lang="en-US" sz="2400" dirty="0"/>
              <a:t>Authors</a:t>
            </a:r>
          </a:p>
          <a:p>
            <a:pPr algn="ctr" defTabSz="538957" eaLnBrk="0" hangingPunct="0">
              <a:spcBef>
                <a:spcPts val="600"/>
              </a:spcBef>
            </a:pPr>
            <a:r>
              <a:rPr lang="en-US" sz="2400" dirty="0"/>
              <a:t>Ascension St. John Hospital</a:t>
            </a:r>
          </a:p>
          <a:p>
            <a:pPr algn="ctr" defTabSz="538957" eaLnBrk="0" hangingPunct="0">
              <a:spcBef>
                <a:spcPts val="600"/>
              </a:spcBef>
            </a:pPr>
            <a:r>
              <a:rPr lang="en-US" sz="2400" dirty="0"/>
              <a:t>Detroit, Michigan</a:t>
            </a:r>
          </a:p>
        </p:txBody>
      </p:sp>
      <p:sp>
        <p:nvSpPr>
          <p:cNvPr id="3110" name="Text Box 9"/>
          <p:cNvSpPr txBox="1">
            <a:spLocks noChangeArrowheads="1"/>
          </p:cNvSpPr>
          <p:nvPr/>
        </p:nvSpPr>
        <p:spPr bwMode="auto">
          <a:xfrm>
            <a:off x="24996707" y="14617700"/>
            <a:ext cx="7555600" cy="15367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228600" tIns="137160" rIns="228600" bIns="228600"/>
          <a:lstStyle/>
          <a:p>
            <a:pPr marL="375444" indent="-375444" defTabSz="538957" eaLnBrk="0" hangingPunct="0">
              <a:spcAft>
                <a:spcPts val="600"/>
              </a:spcAft>
            </a:pPr>
            <a:r>
              <a:rPr lang="en-US" sz="2000" b="1" dirty="0">
                <a:solidFill>
                  <a:srgbClr val="1B4297"/>
                </a:solidFill>
              </a:rPr>
              <a:t>References</a:t>
            </a:r>
          </a:p>
          <a:p>
            <a:pPr marL="375444" indent="-375444" defTabSz="538957" eaLnBrk="0" hangingPunct="0">
              <a:spcAft>
                <a:spcPts val="600"/>
              </a:spcAft>
            </a:pPr>
            <a:endParaRPr lang="en-US" sz="2000" b="1" dirty="0">
              <a:solidFill>
                <a:srgbClr val="00279F"/>
              </a:solidFill>
            </a:endParaRPr>
          </a:p>
          <a:p>
            <a:pPr marL="375444" indent="-375444" defTabSz="538957" eaLnBrk="0" hangingPunct="0">
              <a:spcAft>
                <a:spcPts val="600"/>
              </a:spcAft>
            </a:pPr>
            <a:endParaRPr lang="en-US" sz="1200" dirty="0">
              <a:solidFill>
                <a:srgbClr val="00279F"/>
              </a:solidFill>
            </a:endParaRPr>
          </a:p>
          <a:p>
            <a:pPr marL="375444" indent="-375444" defTabSz="538957" eaLnBrk="0" hangingPunct="0">
              <a:spcAft>
                <a:spcPts val="600"/>
              </a:spcAft>
            </a:pPr>
            <a:endParaRPr lang="en-US" sz="1800" dirty="0">
              <a:cs typeface="Times New Roman" pitchFamily="18" charset="0"/>
            </a:endParaRPr>
          </a:p>
          <a:p>
            <a:pPr marL="375444" indent="-375444" defTabSz="538957" eaLnBrk="0" hangingPunct="0">
              <a:spcAft>
                <a:spcPts val="600"/>
              </a:spcAft>
            </a:pPr>
            <a:endParaRPr lang="en-US" sz="1800" dirty="0">
              <a:cs typeface="Times New Roman" pitchFamily="18" charset="0"/>
            </a:endParaRPr>
          </a:p>
          <a:p>
            <a:pPr marL="375444" indent="-375444" defTabSz="538957" eaLnBrk="0" hangingPunct="0">
              <a:spcAft>
                <a:spcPts val="600"/>
              </a:spcAft>
            </a:pPr>
            <a:endParaRPr lang="en-US" sz="1800" dirty="0">
              <a:cs typeface="Times New Roman" pitchFamily="18" charset="0"/>
            </a:endParaRPr>
          </a:p>
        </p:txBody>
      </p:sp>
      <p:sp>
        <p:nvSpPr>
          <p:cNvPr id="3111" name="Text Box 10"/>
          <p:cNvSpPr txBox="1">
            <a:spLocks noChangeArrowheads="1"/>
          </p:cNvSpPr>
          <p:nvPr/>
        </p:nvSpPr>
        <p:spPr bwMode="auto">
          <a:xfrm>
            <a:off x="383588" y="7585075"/>
            <a:ext cx="7607300" cy="856932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228600" tIns="182880" rIns="228600" bIns="228600"/>
          <a:lstStyle/>
          <a:p>
            <a:pPr defTabSz="538957"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1B4297"/>
                </a:solidFill>
              </a:rPr>
              <a:t>Materials and Methods</a:t>
            </a:r>
          </a:p>
          <a:p>
            <a:pPr defTabSz="538957" eaLnBrk="0" hangingPunct="0">
              <a:lnSpc>
                <a:spcPct val="1100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3112" name="Text Box 11"/>
          <p:cNvSpPr txBox="1">
            <a:spLocks noChangeArrowheads="1"/>
          </p:cNvSpPr>
          <p:nvPr/>
        </p:nvSpPr>
        <p:spPr bwMode="auto">
          <a:xfrm>
            <a:off x="381000" y="2833688"/>
            <a:ext cx="7625764" cy="44894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228600" tIns="182880" rIns="228600" bIns="228600"/>
          <a:lstStyle/>
          <a:p>
            <a:pPr defTabSz="538957"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1B4297"/>
                </a:solidFill>
              </a:rPr>
              <a:t>Introduction </a:t>
            </a:r>
            <a:r>
              <a:rPr lang="en-US" sz="2200" dirty="0">
                <a:solidFill>
                  <a:srgbClr val="1B4297"/>
                </a:solidFill>
              </a:rPr>
              <a:t>(or Background)</a:t>
            </a:r>
          </a:p>
          <a:p>
            <a:pPr defTabSz="538957"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Retroperitoneal hematoma is the common complication of abdominal or pelvic injuries. The retroperitoneum contains a number of visceral and vascular structures in the gastrointestinal, genitourinary, vascular, musculoskeletal and nervous systems.</a:t>
            </a: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r>
              <a:rPr lang="en-US" sz="2000" dirty="0">
                <a:cs typeface="Times New Roman" pitchFamily="18" charset="0"/>
              </a:rPr>
              <a:t>                  </a:t>
            </a: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3113" name="Text Box 12"/>
          <p:cNvSpPr txBox="1">
            <a:spLocks noChangeArrowheads="1"/>
          </p:cNvSpPr>
          <p:nvPr/>
        </p:nvSpPr>
        <p:spPr bwMode="auto">
          <a:xfrm>
            <a:off x="24993600" y="2855118"/>
            <a:ext cx="7577757" cy="499348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228600" tIns="182880" rIns="228600" bIns="228600"/>
          <a:lstStyle/>
          <a:p>
            <a:pPr defTabSz="538957"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1B4297"/>
                </a:solidFill>
              </a:rPr>
              <a:t>Summary</a:t>
            </a:r>
            <a:endParaRPr lang="en-US" sz="2200" dirty="0">
              <a:solidFill>
                <a:srgbClr val="1B4297"/>
              </a:solidFill>
            </a:endParaRPr>
          </a:p>
          <a:p>
            <a:pPr defTabSz="538957" eaLnBrk="0" hangingPunct="0">
              <a:lnSpc>
                <a:spcPct val="1100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r>
              <a:rPr lang="en-US" sz="2000" dirty="0">
                <a:cs typeface="Times New Roman" pitchFamily="18" charset="0"/>
              </a:rPr>
              <a:t>	</a:t>
            </a: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3114" name="Text Box 13"/>
          <p:cNvSpPr txBox="1">
            <a:spLocks noChangeArrowheads="1"/>
          </p:cNvSpPr>
          <p:nvPr/>
        </p:nvSpPr>
        <p:spPr bwMode="auto">
          <a:xfrm>
            <a:off x="8305800" y="2855118"/>
            <a:ext cx="16383000" cy="1332071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228600" tIns="182880" rIns="228600" bIns="228600"/>
          <a:lstStyle/>
          <a:p>
            <a:pPr defTabSz="538957"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1B4297"/>
                </a:solidFill>
              </a:rPr>
              <a:t>Results </a:t>
            </a:r>
            <a:r>
              <a:rPr lang="en-US" sz="2200" dirty="0">
                <a:solidFill>
                  <a:srgbClr val="1B4297"/>
                </a:solidFill>
              </a:rPr>
              <a:t>(Tables and/or Figures) </a:t>
            </a: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500" b="1" dirty="0">
              <a:solidFill>
                <a:srgbClr val="1B4297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300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b="1" dirty="0">
              <a:solidFill>
                <a:srgbClr val="00279F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65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r>
              <a:rPr lang="en-US" sz="2650" dirty="0">
                <a:cs typeface="Times New Roman" pitchFamily="18" charset="0"/>
              </a:rPr>
              <a:t>	 </a:t>
            </a:r>
          </a:p>
        </p:txBody>
      </p:sp>
      <p:sp>
        <p:nvSpPr>
          <p:cNvPr id="3116" name="Text Box 15"/>
          <p:cNvSpPr txBox="1">
            <a:spLocks noChangeArrowheads="1"/>
          </p:cNvSpPr>
          <p:nvPr/>
        </p:nvSpPr>
        <p:spPr bwMode="auto">
          <a:xfrm>
            <a:off x="24993600" y="8181181"/>
            <a:ext cx="7577757" cy="3553619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228600" tIns="182880" rIns="228600" bIns="228600"/>
          <a:lstStyle/>
          <a:p>
            <a:pPr defTabSz="538957"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1B4297"/>
                </a:solidFill>
              </a:rPr>
              <a:t>Conclusions</a:t>
            </a:r>
            <a:endParaRPr lang="en-US" sz="3000" dirty="0">
              <a:solidFill>
                <a:srgbClr val="1B4297"/>
              </a:solidFill>
            </a:endParaRPr>
          </a:p>
          <a:p>
            <a:pPr defTabSz="538957" eaLnBrk="0" hangingPunct="0">
              <a:lnSpc>
                <a:spcPct val="110000"/>
              </a:lnSpc>
              <a:spcAft>
                <a:spcPts val="600"/>
              </a:spcAft>
            </a:pPr>
            <a:endParaRPr lang="en-US" sz="2000" b="1" dirty="0">
              <a:solidFill>
                <a:srgbClr val="1B4297"/>
              </a:solidFill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r>
              <a:rPr lang="en-US" sz="2000" dirty="0">
                <a:cs typeface="Times New Roman" pitchFamily="18" charset="0"/>
              </a:rPr>
              <a:t>	</a:t>
            </a: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3117" name="Text Box 16"/>
          <p:cNvSpPr txBox="1">
            <a:spLocks noChangeArrowheads="1"/>
          </p:cNvSpPr>
          <p:nvPr/>
        </p:nvSpPr>
        <p:spPr bwMode="auto">
          <a:xfrm>
            <a:off x="24993600" y="12067381"/>
            <a:ext cx="7577757" cy="219868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228600" tIns="182880" rIns="228600" bIns="228600"/>
          <a:lstStyle/>
          <a:p>
            <a:pPr marL="375444" indent="-375444" defTabSz="538957" eaLnBrk="0" hangingPunct="0">
              <a:lnSpc>
                <a:spcPct val="11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1B4297"/>
                </a:solidFill>
              </a:rPr>
              <a:t>Future Directions</a:t>
            </a:r>
          </a:p>
          <a:p>
            <a:pPr marL="375444" indent="-375444"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solidFill>
                <a:srgbClr val="00279F"/>
              </a:solidFill>
            </a:endParaRPr>
          </a:p>
          <a:p>
            <a:pPr marL="375444" indent="-375444"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marL="375444" indent="-375444"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  <a:p>
            <a:pPr marL="375444" indent="-375444" defTabSz="538957" eaLnBrk="0" hangingPunct="0">
              <a:lnSpc>
                <a:spcPts val="2200"/>
              </a:lnSpc>
              <a:spcAft>
                <a:spcPts val="600"/>
              </a:spcAft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3118" name="Text Box 17"/>
          <p:cNvSpPr txBox="1">
            <a:spLocks noChangeArrowheads="1"/>
          </p:cNvSpPr>
          <p:nvPr/>
        </p:nvSpPr>
        <p:spPr bwMode="auto">
          <a:xfrm>
            <a:off x="9132655" y="14757111"/>
            <a:ext cx="6716945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Figure  1.  The smallest sheath sizes (5 or 6) caused the lowest rate of retroperitoneal hematomas and the best rate of no bleeding.</a:t>
            </a:r>
          </a:p>
        </p:txBody>
      </p:sp>
      <p:pic>
        <p:nvPicPr>
          <p:cNvPr id="3120" name="Picture 879" descr="Exterior Dusk reduced size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003" t="5188" r="11082" b="5188"/>
          <a:stretch>
            <a:fillRect/>
          </a:stretch>
        </p:blipFill>
        <p:spPr bwMode="auto">
          <a:xfrm>
            <a:off x="29845000" y="495300"/>
            <a:ext cx="2362200" cy="158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1" name="Text Box 28"/>
          <p:cNvSpPr txBox="1">
            <a:spLocks noChangeArrowheads="1"/>
          </p:cNvSpPr>
          <p:nvPr/>
        </p:nvSpPr>
        <p:spPr bwMode="auto">
          <a:xfrm>
            <a:off x="29718000" y="2207568"/>
            <a:ext cx="24130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200" dirty="0"/>
              <a:t>  </a:t>
            </a:r>
            <a:r>
              <a:rPr lang="en-US" altLang="en-US" sz="1200" dirty="0"/>
              <a:t>@ascension.org</a:t>
            </a:r>
          </a:p>
        </p:txBody>
      </p:sp>
      <p:grpSp>
        <p:nvGrpSpPr>
          <p:cNvPr id="3122" name="Group 66"/>
          <p:cNvGrpSpPr>
            <a:grpSpLocks/>
          </p:cNvGrpSpPr>
          <p:nvPr/>
        </p:nvGrpSpPr>
        <p:grpSpPr bwMode="auto">
          <a:xfrm>
            <a:off x="9067800" y="10058401"/>
            <a:ext cx="7924624" cy="4631532"/>
            <a:chOff x="9504" y="12672"/>
            <a:chExt cx="10393" cy="5835"/>
          </a:xfrm>
        </p:grpSpPr>
        <p:sp>
          <p:nvSpPr>
            <p:cNvPr id="3129" name="Text Box 29"/>
            <p:cNvSpPr txBox="1">
              <a:spLocks noChangeArrowheads="1"/>
            </p:cNvSpPr>
            <p:nvPr/>
          </p:nvSpPr>
          <p:spPr bwMode="auto">
            <a:xfrm>
              <a:off x="13968" y="13440"/>
              <a:ext cx="122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2194719"/>
              <a:r>
                <a:rPr lang="en-US" sz="1400">
                  <a:solidFill>
                    <a:srgbClr val="00279F"/>
                  </a:solidFill>
                </a:rPr>
                <a:t>p &lt; .0001</a:t>
              </a:r>
            </a:p>
          </p:txBody>
        </p:sp>
        <p:sp>
          <p:nvSpPr>
            <p:cNvPr id="3130" name="Text Box 31"/>
            <p:cNvSpPr txBox="1">
              <a:spLocks noChangeArrowheads="1"/>
            </p:cNvSpPr>
            <p:nvPr/>
          </p:nvSpPr>
          <p:spPr bwMode="auto">
            <a:xfrm>
              <a:off x="9504" y="15264"/>
              <a:ext cx="38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2194719">
                <a:spcBef>
                  <a:spcPct val="50000"/>
                </a:spcBef>
              </a:pPr>
              <a:r>
                <a:rPr lang="en-US" sz="1800">
                  <a:solidFill>
                    <a:srgbClr val="00279F"/>
                  </a:solidFill>
                </a:rPr>
                <a:t>%</a:t>
              </a:r>
            </a:p>
          </p:txBody>
        </p:sp>
        <p:grpSp>
          <p:nvGrpSpPr>
            <p:cNvPr id="3131" name="Group 65"/>
            <p:cNvGrpSpPr>
              <a:grpSpLocks/>
            </p:cNvGrpSpPr>
            <p:nvPr/>
          </p:nvGrpSpPr>
          <p:grpSpPr bwMode="auto">
            <a:xfrm>
              <a:off x="9888" y="12672"/>
              <a:ext cx="10009" cy="5835"/>
              <a:chOff x="9925" y="12710"/>
              <a:chExt cx="10009" cy="5835"/>
            </a:xfrm>
          </p:grpSpPr>
          <p:sp>
            <p:nvSpPr>
              <p:cNvPr id="3132" name="Text Box 30"/>
              <p:cNvSpPr txBox="1">
                <a:spLocks noChangeArrowheads="1"/>
              </p:cNvSpPr>
              <p:nvPr/>
            </p:nvSpPr>
            <p:spPr bwMode="auto">
              <a:xfrm>
                <a:off x="10341" y="12710"/>
                <a:ext cx="7563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2194719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1B4297"/>
                    </a:solidFill>
                  </a:rPr>
                  <a:t>Sheath  Size  Altered  Subsequent  Bleeding</a:t>
                </a:r>
              </a:p>
            </p:txBody>
          </p:sp>
          <p:graphicFrame>
            <p:nvGraphicFramePr>
              <p:cNvPr id="3104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0546048"/>
                  </p:ext>
                </p:extLst>
              </p:nvPr>
            </p:nvGraphicFramePr>
            <p:xfrm>
              <a:off x="9925" y="13022"/>
              <a:ext cx="10009" cy="55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5" name="Chart" r:id="rId5" imgW="8343900" imgH="4362602" progId="Excel.Sheet.8">
                      <p:embed/>
                    </p:oleObj>
                  </mc:Choice>
                  <mc:Fallback>
                    <p:oleObj name="Chart" r:id="rId5" imgW="8343900" imgH="4362602" progId="Excel.Sheet.8">
                      <p:embed/>
                      <p:pic>
                        <p:nvPicPr>
                          <p:cNvPr id="0" name="Picture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5" y="13022"/>
                            <a:ext cx="10009" cy="55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123" name="Group 64"/>
          <p:cNvGrpSpPr>
            <a:grpSpLocks/>
          </p:cNvGrpSpPr>
          <p:nvPr/>
        </p:nvGrpSpPr>
        <p:grpSpPr bwMode="auto">
          <a:xfrm>
            <a:off x="8966994" y="3603626"/>
            <a:ext cx="8178006" cy="5759449"/>
            <a:chOff x="9953" y="5099"/>
            <a:chExt cx="8767" cy="7256"/>
          </a:xfrm>
        </p:grpSpPr>
        <p:sp>
          <p:nvSpPr>
            <p:cNvPr id="3124" name="Rectangle 19"/>
            <p:cNvSpPr>
              <a:spLocks noChangeArrowheads="1"/>
            </p:cNvSpPr>
            <p:nvPr/>
          </p:nvSpPr>
          <p:spPr bwMode="auto">
            <a:xfrm>
              <a:off x="9953" y="5099"/>
              <a:ext cx="8399" cy="5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n-US" sz="2000" dirty="0">
                  <a:cs typeface="Times New Roman" pitchFamily="18" charset="0"/>
                </a:rPr>
                <a:t>Table 1.  Demographic characteristics of this population.   </a:t>
              </a:r>
              <a:endParaRPr lang="en-US" sz="2000" dirty="0"/>
            </a:p>
          </p:txBody>
        </p:sp>
        <p:sp>
          <p:nvSpPr>
            <p:cNvPr id="3125" name="Rectangle 21"/>
            <p:cNvSpPr>
              <a:spLocks noChangeArrowheads="1"/>
            </p:cNvSpPr>
            <p:nvPr/>
          </p:nvSpPr>
          <p:spPr bwMode="auto">
            <a:xfrm>
              <a:off x="10603" y="5743"/>
              <a:ext cx="6485" cy="1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>
                <a:spcAft>
                  <a:spcPct val="25000"/>
                </a:spcAft>
                <a:tabLst>
                  <a:tab pos="457200" algn="l"/>
                  <a:tab pos="1028700" algn="l"/>
                </a:tabLst>
              </a:pPr>
              <a:r>
                <a:rPr lang="en-US" sz="1800" b="1" dirty="0">
                  <a:solidFill>
                    <a:srgbClr val="00279F"/>
                  </a:solidFill>
                </a:rPr>
                <a:t>Variable </a:t>
              </a:r>
              <a:r>
                <a:rPr lang="en-US" sz="1800" b="1" dirty="0">
                  <a:solidFill>
                    <a:srgbClr val="00279F"/>
                  </a:solidFill>
                  <a:cs typeface="Times New Roman" pitchFamily="18" charset="0"/>
                </a:rPr>
                <a:t>	</a:t>
              </a: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			        </a:t>
              </a:r>
              <a:r>
                <a:rPr lang="en-US" sz="1800" b="1" dirty="0">
                  <a:solidFill>
                    <a:srgbClr val="00279F"/>
                  </a:solidFill>
                  <a:cs typeface="Times New Roman" pitchFamily="18" charset="0"/>
                </a:rPr>
                <a:t>Mean </a:t>
              </a:r>
              <a:r>
                <a:rPr lang="en-US" sz="1800" b="1" dirty="0">
                  <a:solidFill>
                    <a:srgbClr val="00279F"/>
                  </a:solidFill>
                  <a:cs typeface="Times New Roman" pitchFamily="18" charset="0"/>
                  <a:sym typeface="Symbol" pitchFamily="18" charset="2"/>
                </a:rPr>
                <a:t></a:t>
              </a:r>
              <a:r>
                <a:rPr lang="en-US" sz="1800" b="1" dirty="0">
                  <a:solidFill>
                    <a:srgbClr val="00279F"/>
                  </a:solidFill>
                  <a:cs typeface="Times New Roman" pitchFamily="18" charset="0"/>
                </a:rPr>
                <a:t> SE</a:t>
              </a:r>
            </a:p>
            <a:p>
              <a:pPr eaLnBrk="0" hangingPunct="0">
                <a:tabLst>
                  <a:tab pos="457200" algn="l"/>
                  <a:tab pos="10287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  <a:sym typeface="Symbol" pitchFamily="18" charset="2"/>
                </a:rPr>
                <a:t>Age	(years)			         24.9 </a:t>
              </a: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 0.2</a:t>
              </a: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  <a:sym typeface="Symbol" pitchFamily="18" charset="2"/>
                </a:rPr>
                <a:t>	</a:t>
              </a:r>
            </a:p>
            <a:p>
              <a:pPr eaLnBrk="0" hangingPunct="0">
                <a:tabLst>
                  <a:tab pos="457200" algn="l"/>
                  <a:tab pos="1028700" algn="l"/>
                </a:tabLst>
              </a:pPr>
              <a:endParaRPr lang="en-US" sz="1800" dirty="0">
                <a:solidFill>
                  <a:srgbClr val="00279F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127" name="Rectangle 24"/>
            <p:cNvSpPr>
              <a:spLocks noChangeArrowheads="1"/>
            </p:cNvSpPr>
            <p:nvPr/>
          </p:nvSpPr>
          <p:spPr bwMode="auto">
            <a:xfrm>
              <a:off x="10692" y="6965"/>
              <a:ext cx="8028" cy="53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12696" rIns="0" bIns="0" anchor="ctr">
              <a:spAutoFit/>
            </a:bodyPr>
            <a:lstStyle/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Race </a:t>
              </a:r>
              <a:r>
                <a:rPr lang="en-US" sz="1800" dirty="0">
                  <a:solidFill>
                    <a:srgbClr val="00279F"/>
                  </a:solidFill>
                </a:rPr>
                <a:t>(n = 528)			</a:t>
              </a:r>
              <a:r>
                <a:rPr lang="en-US" sz="1800" b="1" dirty="0">
                  <a:solidFill>
                    <a:srgbClr val="00279F"/>
                  </a:solidFill>
                </a:rPr>
                <a:t>          Percent</a:t>
              </a:r>
              <a:endParaRPr lang="en-US" sz="1800" b="1" dirty="0">
                <a:solidFill>
                  <a:srgbClr val="00279F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	African-American			71</a:t>
              </a:r>
              <a:endParaRPr lang="en-US" sz="1800" b="1" dirty="0">
                <a:solidFill>
                  <a:srgbClr val="00279F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	Caucasian				25</a:t>
              </a:r>
              <a:endParaRPr lang="en-US" sz="1800" b="1" dirty="0">
                <a:solidFill>
                  <a:srgbClr val="00279F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	Other	  				  4</a:t>
              </a:r>
              <a:endParaRPr lang="en-US" sz="1800" b="1" dirty="0">
                <a:solidFill>
                  <a:srgbClr val="00279F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Education  (n =  332)</a:t>
              </a:r>
              <a:endParaRPr lang="en-US" sz="1800" b="1" dirty="0">
                <a:solidFill>
                  <a:srgbClr val="00279F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	Some  high  school			23	</a:t>
              </a:r>
              <a:endParaRPr lang="en-US" sz="1800" b="1" dirty="0">
                <a:solidFill>
                  <a:srgbClr val="00279F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	High  school  grad			38</a:t>
              </a:r>
              <a:endParaRPr lang="en-US" sz="1800" b="1" dirty="0">
                <a:solidFill>
                  <a:srgbClr val="00279F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b="1" dirty="0">
                  <a:solidFill>
                    <a:srgbClr val="00279F"/>
                  </a:solidFill>
                  <a:cs typeface="Times New Roman" pitchFamily="18" charset="0"/>
                </a:rPr>
                <a:t>	</a:t>
              </a: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Some  college				30</a:t>
              </a: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	College  grad			  	9</a:t>
              </a:r>
              <a:endParaRPr lang="en-US" sz="1800" b="1" dirty="0">
                <a:solidFill>
                  <a:srgbClr val="00279F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Annual  Income  (n = 459)</a:t>
              </a:r>
              <a:endParaRPr lang="en-US" sz="1800" b="1" dirty="0">
                <a:solidFill>
                  <a:srgbClr val="00279F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	&lt; $10,000/</a:t>
              </a:r>
              <a:r>
                <a:rPr lang="en-US" sz="1800" dirty="0" err="1">
                  <a:solidFill>
                    <a:srgbClr val="00279F"/>
                  </a:solidFill>
                  <a:cs typeface="Times New Roman" pitchFamily="18" charset="0"/>
                </a:rPr>
                <a:t>yr</a:t>
              </a: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				33	</a:t>
              </a:r>
              <a:endParaRPr lang="en-US" sz="1800" b="1" dirty="0">
                <a:solidFill>
                  <a:srgbClr val="00279F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	$10,000 - $24,999			34</a:t>
              </a:r>
              <a:endParaRPr lang="en-US" sz="1800" b="1" dirty="0">
                <a:solidFill>
                  <a:srgbClr val="00279F"/>
                </a:solidFill>
                <a:cs typeface="Times New Roman" pitchFamily="18" charset="0"/>
              </a:endParaRP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b="1" dirty="0">
                  <a:solidFill>
                    <a:srgbClr val="00279F"/>
                  </a:solidFill>
                  <a:cs typeface="Times New Roman" pitchFamily="18" charset="0"/>
                </a:rPr>
                <a:t>	</a:t>
              </a: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$25,000 - $49,999			21</a:t>
              </a:r>
            </a:p>
            <a:p>
              <a:pPr eaLnBrk="0" hangingPunct="0">
                <a:lnSpc>
                  <a:spcPct val="110000"/>
                </a:lnSpc>
                <a:tabLst>
                  <a:tab pos="171450" algn="l"/>
                  <a:tab pos="1143000" algn="l"/>
                </a:tabLst>
              </a:pPr>
              <a:r>
                <a:rPr lang="en-US" sz="1800" dirty="0">
                  <a:solidFill>
                    <a:srgbClr val="00279F"/>
                  </a:solidFill>
                  <a:cs typeface="Times New Roman" pitchFamily="18" charset="0"/>
                </a:rPr>
                <a:t>	&gt; $50,000				12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5138"/>
            <a:ext cx="4495800" cy="9105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125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Symbol</vt:lpstr>
      <vt:lpstr>Times New Roman</vt:lpstr>
      <vt:lpstr>Default Design</vt:lpstr>
      <vt:lpstr>Chart</vt:lpstr>
      <vt:lpstr>PowerPoint Presentation</vt:lpstr>
    </vt:vector>
  </TitlesOfParts>
  <Company>SJH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moorer02</dc:creator>
  <cp:lastModifiedBy>Mar, Alice</cp:lastModifiedBy>
  <cp:revision>42</cp:revision>
  <cp:lastPrinted>2018-06-11T13:33:34Z</cp:lastPrinted>
  <dcterms:created xsi:type="dcterms:W3CDTF">2013-01-21T22:38:09Z</dcterms:created>
  <dcterms:modified xsi:type="dcterms:W3CDTF">2018-06-28T14:28:55Z</dcterms:modified>
</cp:coreProperties>
</file>